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97" r:id="rId2"/>
    <p:sldId id="296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  <p:embeddedFont>
      <p:font typeface="Open Sans Light" panose="020B0306030504020204" pitchFamily="34" charset="0"/>
      <p:regular r:id="rId13"/>
      <p:italic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5349"/>
    <a:srgbClr val="E84A27"/>
    <a:srgbClr val="26416B"/>
    <a:srgbClr val="13294B"/>
    <a:srgbClr val="471200"/>
    <a:srgbClr val="FFFFFF"/>
    <a:srgbClr val="D1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893" autoAdjust="0"/>
    <p:restoredTop sz="94830"/>
  </p:normalViewPr>
  <p:slideViewPr>
    <p:cSldViewPr snapToGrid="0">
      <p:cViewPr varScale="1">
        <p:scale>
          <a:sx n="81" d="100"/>
          <a:sy n="81" d="100"/>
        </p:scale>
        <p:origin x="12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6" d="100"/>
        <a:sy n="1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2C3EC-14E2-CC4E-8EC2-C61EC30ABCE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5CBA1-5578-A343-A225-3A2A18080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9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dn.egu.eu/static/e1e8004/logos/egu_claim_blue_compact.sv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Images: </a:t>
            </a:r>
            <a:r>
              <a:rPr lang="en-US" dirty="0">
                <a:hlinkClick r:id="rId3"/>
              </a:rPr>
              <a:t>https://www.ncei.noaa.gov</a:t>
            </a:r>
            <a:r>
              <a:rPr lang="en-US" dirty="0"/>
              <a:t> , </a:t>
            </a:r>
            <a:r>
              <a:rPr lang="en-US" dirty="0">
                <a:hlinkClick r:id="rId4"/>
              </a:rPr>
              <a:t>https://cdn.egu.eu/static/e1e8004/logos/egu_claim_blue_compact.svg</a:t>
            </a:r>
            <a:r>
              <a:rPr lang="en-US" dirty="0"/>
              <a:t> , https://</a:t>
            </a:r>
            <a:r>
              <a:rPr lang="en-US" dirty="0" err="1"/>
              <a:t>www.bgs.ac.uk</a:t>
            </a:r>
            <a:r>
              <a:rPr lang="en-US" dirty="0"/>
              <a:t>/images/</a:t>
            </a:r>
            <a:r>
              <a:rPr lang="en-US" dirty="0" err="1"/>
              <a:t>bgslogo</a:t>
            </a:r>
            <a:r>
              <a:rPr lang="en-US" dirty="0"/>
              <a:t>/BGS-Logo-Pos-</a:t>
            </a:r>
            <a:r>
              <a:rPr lang="en-US" dirty="0" err="1"/>
              <a:t>RGB.svg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3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73038" y="297951"/>
            <a:ext cx="11868149" cy="3235963"/>
          </a:xfrm>
        </p:spPr>
        <p:txBody>
          <a:bodyPr anchor="b" anchorCtr="0">
            <a:noAutofit/>
          </a:bodyPr>
          <a:lstStyle>
            <a:lvl1pPr algn="ctr">
              <a:defRPr sz="60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73037" y="3534310"/>
            <a:ext cx="11868151" cy="294895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with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73038" y="3829205"/>
            <a:ext cx="11868150" cy="496215"/>
          </a:xfrm>
        </p:spPr>
        <p:txBody>
          <a:bodyPr>
            <a:noAutofit/>
          </a:bodyPr>
          <a:lstStyle>
            <a:lvl1pPr marL="0" indent="0" algn="ctr">
              <a:buNone/>
              <a:defRPr sz="36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Instructor Name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3038" y="5132982"/>
            <a:ext cx="11868150" cy="374579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Module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3038" y="5623676"/>
            <a:ext cx="11868150" cy="37457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452387"/>
            <a:ext cx="11242307" cy="59869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"Insert quotation."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3" y="5975683"/>
            <a:ext cx="11242307" cy="4636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Quote Attribution</a:t>
            </a:r>
          </a:p>
        </p:txBody>
      </p:sp>
    </p:spTree>
    <p:extLst>
      <p:ext uri="{BB962C8B-B14F-4D97-AF65-F5344CB8AC3E}">
        <p14:creationId xmlns:p14="http://schemas.microsoft.com/office/powerpoint/2010/main" val="179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72570"/>
            <a:ext cx="11752446" cy="1058779"/>
          </a:xfrm>
        </p:spPr>
        <p:txBody>
          <a:bodyPr>
            <a:normAutofit/>
          </a:bodyPr>
          <a:lstStyle>
            <a:lvl1pPr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 hasCustomPrompt="1"/>
          </p:nvPr>
        </p:nvSpPr>
        <p:spPr>
          <a:xfrm>
            <a:off x="211755" y="1376947"/>
            <a:ext cx="11752730" cy="4674532"/>
          </a:xfrm>
          <a:custGeom>
            <a:avLst/>
            <a:gdLst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348 w 11758675"/>
              <a:gd name="connsiteY2" fmla="*/ 3969822 h 5209314"/>
              <a:gd name="connsiteX3" fmla="*/ 11758675 w 11758675"/>
              <a:gd name="connsiteY3" fmla="*/ 4557128 h 5209314"/>
              <a:gd name="connsiteX4" fmla="*/ 11170620 w 11758675"/>
              <a:gd name="connsiteY4" fmla="*/ 4557128 h 5209314"/>
              <a:gd name="connsiteX5" fmla="*/ 11170620 w 11758675"/>
              <a:gd name="connsiteY5" fmla="*/ 5209314 h 5209314"/>
              <a:gd name="connsiteX6" fmla="*/ 0 w 11758675"/>
              <a:gd name="connsiteY6" fmla="*/ 5207268 h 5209314"/>
              <a:gd name="connsiteX0" fmla="*/ 0 w 12647099"/>
              <a:gd name="connsiteY0" fmla="*/ 0 h 5209314"/>
              <a:gd name="connsiteX1" fmla="*/ 11752447 w 12647099"/>
              <a:gd name="connsiteY1" fmla="*/ 0 h 5209314"/>
              <a:gd name="connsiteX2" fmla="*/ 11758675 w 12647099"/>
              <a:gd name="connsiteY2" fmla="*/ 4557128 h 5209314"/>
              <a:gd name="connsiteX3" fmla="*/ 11170620 w 12647099"/>
              <a:gd name="connsiteY3" fmla="*/ 4557128 h 5209314"/>
              <a:gd name="connsiteX4" fmla="*/ 11170620 w 12647099"/>
              <a:gd name="connsiteY4" fmla="*/ 5209314 h 5209314"/>
              <a:gd name="connsiteX5" fmla="*/ 0 w 12647099"/>
              <a:gd name="connsiteY5" fmla="*/ 5207268 h 5209314"/>
              <a:gd name="connsiteX6" fmla="*/ 0 w 12647099"/>
              <a:gd name="connsiteY6" fmla="*/ 0 h 5209314"/>
              <a:gd name="connsiteX0" fmla="*/ 0 w 12631045"/>
              <a:gd name="connsiteY0" fmla="*/ 0 h 5209314"/>
              <a:gd name="connsiteX1" fmla="*/ 11752447 w 12631045"/>
              <a:gd name="connsiteY1" fmla="*/ 0 h 5209314"/>
              <a:gd name="connsiteX2" fmla="*/ 11758675 w 12631045"/>
              <a:gd name="connsiteY2" fmla="*/ 4557128 h 5209314"/>
              <a:gd name="connsiteX3" fmla="*/ 11170620 w 12631045"/>
              <a:gd name="connsiteY3" fmla="*/ 4557128 h 5209314"/>
              <a:gd name="connsiteX4" fmla="*/ 11170620 w 12631045"/>
              <a:gd name="connsiteY4" fmla="*/ 5209314 h 5209314"/>
              <a:gd name="connsiteX5" fmla="*/ 0 w 12631045"/>
              <a:gd name="connsiteY5" fmla="*/ 5207268 h 5209314"/>
              <a:gd name="connsiteX6" fmla="*/ 0 w 12631045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61931"/>
              <a:gd name="connsiteY0" fmla="*/ 0 h 5209314"/>
              <a:gd name="connsiteX1" fmla="*/ 11752447 w 11761931"/>
              <a:gd name="connsiteY1" fmla="*/ 0 h 5209314"/>
              <a:gd name="connsiteX2" fmla="*/ 11758675 w 11761931"/>
              <a:gd name="connsiteY2" fmla="*/ 4557128 h 5209314"/>
              <a:gd name="connsiteX3" fmla="*/ 11170620 w 11761931"/>
              <a:gd name="connsiteY3" fmla="*/ 4557128 h 5209314"/>
              <a:gd name="connsiteX4" fmla="*/ 11170620 w 11761931"/>
              <a:gd name="connsiteY4" fmla="*/ 5209314 h 5209314"/>
              <a:gd name="connsiteX5" fmla="*/ 0 w 11761931"/>
              <a:gd name="connsiteY5" fmla="*/ 5207268 h 5209314"/>
              <a:gd name="connsiteX6" fmla="*/ 0 w 11761931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170620 w 11758675"/>
              <a:gd name="connsiteY3" fmla="*/ 4557128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756247 w 11758675"/>
              <a:gd name="connsiteY3" fmla="*/ 5194533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822053"/>
              <a:gd name="connsiteY0" fmla="*/ 0 h 5220126"/>
              <a:gd name="connsiteX1" fmla="*/ 11752447 w 11822053"/>
              <a:gd name="connsiteY1" fmla="*/ 0 h 5220126"/>
              <a:gd name="connsiteX2" fmla="*/ 11758675 w 11822053"/>
              <a:gd name="connsiteY2" fmla="*/ 4557128 h 5220126"/>
              <a:gd name="connsiteX3" fmla="*/ 11756247 w 11822053"/>
              <a:gd name="connsiteY3" fmla="*/ 5194533 h 5220126"/>
              <a:gd name="connsiteX4" fmla="*/ 11170620 w 11822053"/>
              <a:gd name="connsiteY4" fmla="*/ 5209314 h 5220126"/>
              <a:gd name="connsiteX5" fmla="*/ 0 w 11822053"/>
              <a:gd name="connsiteY5" fmla="*/ 5207268 h 5220126"/>
              <a:gd name="connsiteX6" fmla="*/ 0 w 11822053"/>
              <a:gd name="connsiteY6" fmla="*/ 0 h 5220126"/>
              <a:gd name="connsiteX0" fmla="*/ 0 w 11758803"/>
              <a:gd name="connsiteY0" fmla="*/ 0 h 5209314"/>
              <a:gd name="connsiteX1" fmla="*/ 11752447 w 11758803"/>
              <a:gd name="connsiteY1" fmla="*/ 0 h 5209314"/>
              <a:gd name="connsiteX2" fmla="*/ 11758675 w 11758803"/>
              <a:gd name="connsiteY2" fmla="*/ 4557128 h 5209314"/>
              <a:gd name="connsiteX3" fmla="*/ 11756247 w 11758803"/>
              <a:gd name="connsiteY3" fmla="*/ 5194533 h 5209314"/>
              <a:gd name="connsiteX4" fmla="*/ 11170620 w 11758803"/>
              <a:gd name="connsiteY4" fmla="*/ 5209314 h 5209314"/>
              <a:gd name="connsiteX5" fmla="*/ 0 w 11758803"/>
              <a:gd name="connsiteY5" fmla="*/ 5207268 h 5209314"/>
              <a:gd name="connsiteX6" fmla="*/ 0 w 11758803"/>
              <a:gd name="connsiteY6" fmla="*/ 0 h 5209314"/>
              <a:gd name="connsiteX0" fmla="*/ 0 w 11758803"/>
              <a:gd name="connsiteY0" fmla="*/ 0 h 5220927"/>
              <a:gd name="connsiteX1" fmla="*/ 11752447 w 11758803"/>
              <a:gd name="connsiteY1" fmla="*/ 0 h 5220927"/>
              <a:gd name="connsiteX2" fmla="*/ 11758675 w 11758803"/>
              <a:gd name="connsiteY2" fmla="*/ 4557128 h 5220927"/>
              <a:gd name="connsiteX3" fmla="*/ 11756247 w 11758803"/>
              <a:gd name="connsiteY3" fmla="*/ 5220927 h 5220927"/>
              <a:gd name="connsiteX4" fmla="*/ 11170620 w 11758803"/>
              <a:gd name="connsiteY4" fmla="*/ 5209314 h 5220927"/>
              <a:gd name="connsiteX5" fmla="*/ 0 w 11758803"/>
              <a:gd name="connsiteY5" fmla="*/ 5207268 h 5220927"/>
              <a:gd name="connsiteX6" fmla="*/ 0 w 11758803"/>
              <a:gd name="connsiteY6" fmla="*/ 0 h 5220927"/>
              <a:gd name="connsiteX0" fmla="*/ 0 w 11758803"/>
              <a:gd name="connsiteY0" fmla="*/ 0 h 5212129"/>
              <a:gd name="connsiteX1" fmla="*/ 11752447 w 11758803"/>
              <a:gd name="connsiteY1" fmla="*/ 0 h 5212129"/>
              <a:gd name="connsiteX2" fmla="*/ 11758675 w 11758803"/>
              <a:gd name="connsiteY2" fmla="*/ 4557128 h 5212129"/>
              <a:gd name="connsiteX3" fmla="*/ 11756247 w 11758803"/>
              <a:gd name="connsiteY3" fmla="*/ 5212129 h 5212129"/>
              <a:gd name="connsiteX4" fmla="*/ 11170620 w 11758803"/>
              <a:gd name="connsiteY4" fmla="*/ 5209314 h 5212129"/>
              <a:gd name="connsiteX5" fmla="*/ 0 w 11758803"/>
              <a:gd name="connsiteY5" fmla="*/ 5207268 h 5212129"/>
              <a:gd name="connsiteX6" fmla="*/ 0 w 11758803"/>
              <a:gd name="connsiteY6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11170620 w 11756247"/>
              <a:gd name="connsiteY3" fmla="*/ 5209314 h 5212129"/>
              <a:gd name="connsiteX4" fmla="*/ 0 w 11756247"/>
              <a:gd name="connsiteY4" fmla="*/ 5207268 h 5212129"/>
              <a:gd name="connsiteX5" fmla="*/ 0 w 11756247"/>
              <a:gd name="connsiteY5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0 w 11756247"/>
              <a:gd name="connsiteY3" fmla="*/ 5207268 h 5212129"/>
              <a:gd name="connsiteX4" fmla="*/ 0 w 11756247"/>
              <a:gd name="connsiteY4" fmla="*/ 0 h 5212129"/>
              <a:gd name="connsiteX0" fmla="*/ 0 w 11752730"/>
              <a:gd name="connsiteY0" fmla="*/ 0 h 5212129"/>
              <a:gd name="connsiteX1" fmla="*/ 11752447 w 11752730"/>
              <a:gd name="connsiteY1" fmla="*/ 0 h 5212129"/>
              <a:gd name="connsiteX2" fmla="*/ 11751509 w 11752730"/>
              <a:gd name="connsiteY2" fmla="*/ 5212129 h 5212129"/>
              <a:gd name="connsiteX3" fmla="*/ 0 w 11752730"/>
              <a:gd name="connsiteY3" fmla="*/ 5207268 h 5212129"/>
              <a:gd name="connsiteX4" fmla="*/ 0 w 11752730"/>
              <a:gd name="connsiteY4" fmla="*/ 0 h 521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730" h="5212129">
                <a:moveTo>
                  <a:pt x="0" y="0"/>
                </a:moveTo>
                <a:lnTo>
                  <a:pt x="11752447" y="0"/>
                </a:lnTo>
                <a:cubicBezTo>
                  <a:pt x="11753714" y="1737376"/>
                  <a:pt x="11750242" y="3474753"/>
                  <a:pt x="11751509" y="5212129"/>
                </a:cubicBezTo>
                <a:lnTo>
                  <a:pt x="0" y="520726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457200" indent="-457200">
              <a:spcBef>
                <a:spcPts val="60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2692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lang="en-US" spc="-300" dirty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2" y="441063"/>
            <a:ext cx="11242307" cy="30188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4400" b="1" i="0" cap="all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TERM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3459893"/>
            <a:ext cx="11242307" cy="25345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definition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0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58" r:id="rId5"/>
    <p:sldLayoutId id="2147483664" r:id="rId6"/>
    <p:sldLayoutId id="2147483656" r:id="rId7"/>
    <p:sldLayoutId id="2147483655" r:id="rId8"/>
    <p:sldLayoutId id="2147483657" r:id="rId9"/>
    <p:sldLayoutId id="2147483659" r:id="rId10"/>
    <p:sldLayoutId id="2147483661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spc="-150" baseline="0">
          <a:solidFill>
            <a:schemeClr val="tx1"/>
          </a:solidFill>
          <a:latin typeface="Open Sans" panose="020B0606030504020204" pitchFamily="34" charset="0"/>
          <a:ea typeface="Franchise" panose="00000009000000000000" pitchFamily="49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1200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jpgu.org/en/" TargetMode="External"/><Relationship Id="rId18" Type="http://schemas.openxmlformats.org/officeDocument/2006/relationships/hyperlink" Target="https://www.drought.gov/drought/" TargetMode="External"/><Relationship Id="rId26" Type="http://schemas.openxmlformats.org/officeDocument/2006/relationships/hyperlink" Target="https://opengribs.org/en/gribs" TargetMode="External"/><Relationship Id="rId39" Type="http://schemas.openxmlformats.org/officeDocument/2006/relationships/hyperlink" Target="https://www.ncdc.noaa.gov/data-access/radar-data" TargetMode="External"/><Relationship Id="rId21" Type="http://schemas.openxmlformats.org/officeDocument/2006/relationships/hyperlink" Target="https://water.weather.gov/" TargetMode="External"/><Relationship Id="rId34" Type="http://schemas.openxmlformats.org/officeDocument/2006/relationships/hyperlink" Target="https://aws.amazon.com/earth/" TargetMode="External"/><Relationship Id="rId42" Type="http://schemas.openxmlformats.org/officeDocument/2006/relationships/hyperlink" Target="http://www.weather.gov/mdl/ndfd_data_grid" TargetMode="External"/><Relationship Id="rId7" Type="http://schemas.openxmlformats.org/officeDocument/2006/relationships/hyperlink" Target="https://www.usgs.gov/natural-hazards/earthquake-hazards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climate.gov/" TargetMode="External"/><Relationship Id="rId20" Type="http://schemas.openxmlformats.org/officeDocument/2006/relationships/hyperlink" Target="http://www.globalmarinenet.com/free-grib-file-downloads/" TargetMode="External"/><Relationship Id="rId29" Type="http://schemas.openxmlformats.org/officeDocument/2006/relationships/hyperlink" Target="https://pcmdi.llnl.gov/mips/cmip5/data-access-getting-started.html" TargetMode="External"/><Relationship Id="rId41" Type="http://schemas.openxmlformats.org/officeDocument/2006/relationships/hyperlink" Target="https://nowcoast.noaa.gov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gs.ac.uk/opengeoscience/" TargetMode="External"/><Relationship Id="rId11" Type="http://schemas.openxmlformats.org/officeDocument/2006/relationships/hyperlink" Target="https://www.unidata.ucar.edu/data/#home" TargetMode="External"/><Relationship Id="rId24" Type="http://schemas.openxmlformats.org/officeDocument/2006/relationships/hyperlink" Target="https://www.nature.com/collections/rvzgzgtjhj" TargetMode="External"/><Relationship Id="rId32" Type="http://schemas.openxmlformats.org/officeDocument/2006/relationships/hyperlink" Target="https://gisgeography.com/free-world-climate-data-sources/" TargetMode="External"/><Relationship Id="rId37" Type="http://schemas.openxmlformats.org/officeDocument/2006/relationships/hyperlink" Target="https://nomads.ncep.noaa.gov/" TargetMode="External"/><Relationship Id="rId40" Type="http://schemas.openxmlformats.org/officeDocument/2006/relationships/hyperlink" Target="https://www.ncdc.noaa.gov/data-access/satellite-data" TargetMode="External"/><Relationship Id="rId5" Type="http://schemas.openxmlformats.org/officeDocument/2006/relationships/hyperlink" Target="https://geo-nsdi.er.usgs.gov/" TargetMode="External"/><Relationship Id="rId15" Type="http://schemas.openxmlformats.org/officeDocument/2006/relationships/hyperlink" Target="http://www.ncei.noaa.gov/" TargetMode="External"/><Relationship Id="rId23" Type="http://schemas.openxmlformats.org/officeDocument/2006/relationships/hyperlink" Target="https://www.nature.com/sdata/" TargetMode="External"/><Relationship Id="rId28" Type="http://schemas.openxmlformats.org/officeDocument/2006/relationships/hyperlink" Target="http://www.marine-geo.org/index.php" TargetMode="External"/><Relationship Id="rId36" Type="http://schemas.openxmlformats.org/officeDocument/2006/relationships/hyperlink" Target="https://www.cpc.ncep.noaa.gov/products/MD_index.php" TargetMode="External"/><Relationship Id="rId10" Type="http://schemas.openxmlformats.org/officeDocument/2006/relationships/hyperlink" Target="https://data.nasa.gov/" TargetMode="External"/><Relationship Id="rId19" Type="http://schemas.openxmlformats.org/officeDocument/2006/relationships/hyperlink" Target="https://oceanexplorer.noaa.gov/" TargetMode="External"/><Relationship Id="rId31" Type="http://schemas.openxmlformats.org/officeDocument/2006/relationships/hyperlink" Target="http://iridl.ldeo.columbia.edu/" TargetMode="External"/><Relationship Id="rId4" Type="http://schemas.openxmlformats.org/officeDocument/2006/relationships/hyperlink" Target="https://resources.data.gov/resources/govt-data-hubs/" TargetMode="External"/><Relationship Id="rId9" Type="http://schemas.openxmlformats.org/officeDocument/2006/relationships/hyperlink" Target="https://data.doi.gov/dataset" TargetMode="External"/><Relationship Id="rId14" Type="http://schemas.openxmlformats.org/officeDocument/2006/relationships/hyperlink" Target="https://www.ga.gov.au/" TargetMode="External"/><Relationship Id="rId22" Type="http://schemas.openxmlformats.org/officeDocument/2006/relationships/hyperlink" Target="https://www.noaa.gov/organization/information-technology/big-data-program" TargetMode="External"/><Relationship Id="rId27" Type="http://schemas.openxmlformats.org/officeDocument/2006/relationships/hyperlink" Target="https://www.ecmwf.int/en/forecasts/datasets/browse-reanalysis-datasets" TargetMode="External"/><Relationship Id="rId30" Type="http://schemas.openxmlformats.org/officeDocument/2006/relationships/hyperlink" Target="https://doi.pangaea.de/10.1594/PANGAEA.898014" TargetMode="External"/><Relationship Id="rId35" Type="http://schemas.openxmlformats.org/officeDocument/2006/relationships/hyperlink" Target="https://www.aoml.noaa.gov/hrd/data_sub/re_anal.html" TargetMode="External"/><Relationship Id="rId43" Type="http://schemas.openxmlformats.org/officeDocument/2006/relationships/hyperlink" Target="https://www.ncdc.noaa.gov/data-access/severe-weather" TargetMode="External"/><Relationship Id="rId8" Type="http://schemas.openxmlformats.org/officeDocument/2006/relationships/hyperlink" Target="http://www.onegeology.org/" TargetMode="External"/><Relationship Id="rId3" Type="http://schemas.openxmlformats.org/officeDocument/2006/relationships/hyperlink" Target="https://resources.data.gov/" TargetMode="External"/><Relationship Id="rId12" Type="http://schemas.openxmlformats.org/officeDocument/2006/relationships/hyperlink" Target="https://www.egu.eu/" TargetMode="External"/><Relationship Id="rId17" Type="http://schemas.openxmlformats.org/officeDocument/2006/relationships/hyperlink" Target="https://www.swpc.noaa.gov/" TargetMode="External"/><Relationship Id="rId25" Type="http://schemas.openxmlformats.org/officeDocument/2006/relationships/hyperlink" Target="https://www2.mmm.ucar.edu/wrf/users/download/free_data.html" TargetMode="External"/><Relationship Id="rId33" Type="http://schemas.openxmlformats.org/officeDocument/2006/relationships/hyperlink" Target="https://developers.google.com/earth-engine/datasets/" TargetMode="External"/><Relationship Id="rId38" Type="http://schemas.openxmlformats.org/officeDocument/2006/relationships/hyperlink" Target="https://www.ncdc.noaa.gov/data-access/paleoclimatology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data: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Many sites </a:t>
            </a:r>
            <a:r>
              <a:rPr lang="en-US" dirty="0"/>
              <a:t>provide free geoscience data</a:t>
            </a:r>
          </a:p>
          <a:p>
            <a:pPr lvl="1"/>
            <a:r>
              <a:rPr lang="en-US" dirty="0"/>
              <a:t>in the U.S. and around the world</a:t>
            </a:r>
          </a:p>
          <a:p>
            <a:r>
              <a:rPr lang="en-US" dirty="0"/>
              <a:t>Given the </a:t>
            </a:r>
            <a:r>
              <a:rPr lang="en-US" b="1" dirty="0"/>
              <a:t>many </a:t>
            </a:r>
            <a:r>
              <a:rPr lang="en-US" b="1" i="1" dirty="0"/>
              <a:t>types</a:t>
            </a:r>
            <a:r>
              <a:rPr lang="en-US" i="1" dirty="0"/>
              <a:t> </a:t>
            </a:r>
            <a:r>
              <a:rPr lang="en-US" dirty="0"/>
              <a:t>of geoscience data, there are multiple agencies involved - just in the United States.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Image icons for The U.S. NOAA NCEI, European Geosciences Union, and British Geological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FFE5C-C087-9F43-B53D-DB8991FEF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9" y="3855353"/>
            <a:ext cx="3243806" cy="11489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EDF366B-0EDD-6849-99E4-33973CD8D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892" y="4170461"/>
            <a:ext cx="1908726" cy="8338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DE10C1A-0A42-C24B-84C3-DF979388E7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3887" y="4206597"/>
            <a:ext cx="1908725" cy="7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data: </a:t>
            </a:r>
            <a:r>
              <a:rPr lang="en-US" i="1" cap="none" dirty="0">
                <a:solidFill>
                  <a:schemeClr val="accent2">
                    <a:lumMod val="50000"/>
                  </a:schemeClr>
                </a:solidFill>
              </a:rPr>
              <a:t>Links</a:t>
            </a:r>
            <a:endParaRPr lang="en-US" sz="4800" b="0" i="1" cap="none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C7C38-5AC1-2B40-8779-E4BF594F6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Geosciences 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6" y="1825626"/>
            <a:ext cx="6015167" cy="40526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U.S. </a:t>
            </a:r>
            <a:r>
              <a:rPr lang="en-US" dirty="0">
                <a:hlinkClick r:id="rId3"/>
              </a:rPr>
              <a:t>federal data</a:t>
            </a:r>
            <a:r>
              <a:rPr lang="en-US" dirty="0"/>
              <a:t>; </a:t>
            </a:r>
            <a:r>
              <a:rPr lang="en-US" dirty="0">
                <a:hlinkClick r:id="rId4"/>
              </a:rPr>
              <a:t>data hubs</a:t>
            </a:r>
            <a:endParaRPr lang="en-US" sz="2400" dirty="0"/>
          </a:p>
          <a:p>
            <a:r>
              <a:rPr lang="en-US" dirty="0"/>
              <a:t>Geological - </a:t>
            </a:r>
            <a:r>
              <a:rPr lang="en-US" dirty="0">
                <a:hlinkClick r:id="rId5"/>
              </a:rPr>
              <a:t>U.S.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U.K.</a:t>
            </a:r>
            <a:r>
              <a:rPr lang="en-US" dirty="0"/>
              <a:t>; </a:t>
            </a:r>
            <a:r>
              <a:rPr lang="en-US" dirty="0">
                <a:hlinkClick r:id="rId7"/>
              </a:rPr>
              <a:t>quake</a:t>
            </a:r>
            <a:r>
              <a:rPr lang="en-US" dirty="0"/>
              <a:t>; </a:t>
            </a:r>
            <a:r>
              <a:rPr lang="en-US" dirty="0">
                <a:hlinkClick r:id="rId8"/>
              </a:rPr>
              <a:t>One</a:t>
            </a:r>
            <a:endParaRPr lang="en-US" dirty="0"/>
          </a:p>
          <a:p>
            <a:r>
              <a:rPr lang="en-US" dirty="0"/>
              <a:t>U.S. </a:t>
            </a:r>
            <a:r>
              <a:rPr lang="en-US" dirty="0">
                <a:hlinkClick r:id="rId9"/>
              </a:rPr>
              <a:t>Department of the Interior</a:t>
            </a:r>
            <a:endParaRPr lang="en-US" dirty="0"/>
          </a:p>
          <a:p>
            <a:r>
              <a:rPr lang="en-US" dirty="0">
                <a:hlinkClick r:id="rId10"/>
              </a:rPr>
              <a:t>NASA</a:t>
            </a:r>
            <a:r>
              <a:rPr lang="en-US" dirty="0"/>
              <a:t>; </a:t>
            </a:r>
            <a:r>
              <a:rPr lang="en-US" dirty="0">
                <a:hlinkClick r:id="rId11"/>
              </a:rPr>
              <a:t>Unidata</a:t>
            </a:r>
            <a:r>
              <a:rPr lang="en-US" dirty="0"/>
              <a:t>; </a:t>
            </a:r>
            <a:r>
              <a:rPr lang="en-US" dirty="0">
                <a:hlinkClick r:id="rId12"/>
              </a:rPr>
              <a:t>EGU</a:t>
            </a:r>
            <a:r>
              <a:rPr lang="en-US" dirty="0"/>
              <a:t>; </a:t>
            </a:r>
            <a:r>
              <a:rPr lang="en-US" dirty="0">
                <a:hlinkClick r:id="rId13"/>
              </a:rPr>
              <a:t>JpGU</a:t>
            </a:r>
            <a:r>
              <a:rPr lang="en-US" dirty="0"/>
              <a:t>; </a:t>
            </a:r>
            <a:r>
              <a:rPr lang="en-US" dirty="0">
                <a:hlinkClick r:id="rId14"/>
              </a:rPr>
              <a:t>AU</a:t>
            </a:r>
            <a:endParaRPr lang="en-US" dirty="0"/>
          </a:p>
          <a:p>
            <a:r>
              <a:rPr lang="en-US" dirty="0">
                <a:hlinkClick r:id="rId15"/>
              </a:rPr>
              <a:t>NCEI - Environmental Information</a:t>
            </a:r>
            <a:endParaRPr lang="en-US" dirty="0"/>
          </a:p>
          <a:p>
            <a:r>
              <a:rPr lang="en-US" dirty="0"/>
              <a:t>NOAA </a:t>
            </a:r>
            <a:r>
              <a:rPr lang="en-US" dirty="0">
                <a:hlinkClick r:id="rId16"/>
              </a:rPr>
              <a:t>climate</a:t>
            </a:r>
            <a:r>
              <a:rPr lang="en-US" dirty="0"/>
              <a:t>, </a:t>
            </a:r>
            <a:r>
              <a:rPr lang="en-US" dirty="0">
                <a:hlinkClick r:id="rId17"/>
              </a:rPr>
              <a:t>space</a:t>
            </a:r>
            <a:r>
              <a:rPr lang="en-US" dirty="0"/>
              <a:t>, </a:t>
            </a:r>
            <a:r>
              <a:rPr lang="en-US" dirty="0">
                <a:hlinkClick r:id="rId18"/>
              </a:rPr>
              <a:t>drought</a:t>
            </a:r>
            <a:r>
              <a:rPr lang="en-US" dirty="0"/>
              <a:t>, </a:t>
            </a:r>
            <a:r>
              <a:rPr lang="en-US" dirty="0">
                <a:hlinkClick r:id="rId19"/>
              </a:rPr>
              <a:t>oceans</a:t>
            </a:r>
            <a:r>
              <a:rPr lang="en-US" dirty="0"/>
              <a:t>, </a:t>
            </a:r>
            <a:r>
              <a:rPr lang="en-US" dirty="0">
                <a:hlinkClick r:id="rId20"/>
              </a:rPr>
              <a:t>marine</a:t>
            </a:r>
            <a:r>
              <a:rPr lang="en-US" dirty="0"/>
              <a:t>, </a:t>
            </a:r>
            <a:r>
              <a:rPr lang="en-US" dirty="0">
                <a:hlinkClick r:id="rId21"/>
              </a:rPr>
              <a:t>water</a:t>
            </a:r>
            <a:r>
              <a:rPr lang="en-US" dirty="0"/>
              <a:t>, </a:t>
            </a:r>
            <a:r>
              <a:rPr lang="en-US" dirty="0">
                <a:hlinkClick r:id="rId22"/>
              </a:rPr>
              <a:t>big data</a:t>
            </a:r>
            <a:endParaRPr lang="en-US" dirty="0"/>
          </a:p>
          <a:p>
            <a:r>
              <a:rPr lang="en-US" dirty="0"/>
              <a:t>Nature </a:t>
            </a:r>
            <a:r>
              <a:rPr lang="en-US" dirty="0">
                <a:hlinkClick r:id="rId23"/>
              </a:rPr>
              <a:t>science data</a:t>
            </a:r>
            <a:r>
              <a:rPr lang="en-US" dirty="0"/>
              <a:t>; </a:t>
            </a:r>
            <a:r>
              <a:rPr lang="en-US" dirty="0">
                <a:hlinkClick r:id="rId24"/>
              </a:rPr>
              <a:t>population</a:t>
            </a:r>
            <a:r>
              <a:rPr lang="en-US" dirty="0"/>
              <a:t> </a:t>
            </a:r>
          </a:p>
          <a:p>
            <a:pPr lvl="1">
              <a:spcBef>
                <a:spcPts val="1800"/>
              </a:spcBef>
            </a:pPr>
            <a:endParaRPr lang="en-US" sz="2800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F5B035-04C9-384D-8575-5C631503E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weather / climate data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6940D-BF9F-8A40-9667-1D0D8031189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27546" y="1825626"/>
            <a:ext cx="5964454" cy="4052660"/>
          </a:xfrm>
        </p:spPr>
        <p:txBody>
          <a:bodyPr>
            <a:normAutofit fontScale="92500"/>
          </a:bodyPr>
          <a:lstStyle/>
          <a:p>
            <a:r>
              <a:rPr lang="en-US" dirty="0"/>
              <a:t>Weather grid data – </a:t>
            </a:r>
            <a:r>
              <a:rPr lang="en-US" dirty="0">
                <a:hlinkClick r:id="rId25"/>
              </a:rPr>
              <a:t>NCAR</a:t>
            </a:r>
            <a:r>
              <a:rPr lang="en-US" dirty="0"/>
              <a:t>; </a:t>
            </a:r>
            <a:r>
              <a:rPr lang="en-US" dirty="0">
                <a:hlinkClick r:id="rId26"/>
              </a:rPr>
              <a:t>world</a:t>
            </a:r>
            <a:endParaRPr lang="en-US" dirty="0"/>
          </a:p>
          <a:p>
            <a:r>
              <a:rPr lang="en-US" dirty="0"/>
              <a:t>European </a:t>
            </a:r>
            <a:r>
              <a:rPr lang="en-US" dirty="0">
                <a:hlinkClick r:id="rId27"/>
              </a:rPr>
              <a:t>ECMWF reanalyses</a:t>
            </a:r>
            <a:endParaRPr lang="en-US" dirty="0"/>
          </a:p>
          <a:p>
            <a:r>
              <a:rPr lang="en-US" dirty="0">
                <a:hlinkClick r:id="rId28"/>
              </a:rPr>
              <a:t>Marine Geoscience Data System</a:t>
            </a:r>
            <a:endParaRPr lang="en-US" dirty="0"/>
          </a:p>
          <a:p>
            <a:r>
              <a:rPr lang="en-US" dirty="0"/>
              <a:t>Climate </a:t>
            </a:r>
            <a:r>
              <a:rPr lang="en-US" dirty="0">
                <a:hlinkClick r:id="rId29"/>
              </a:rPr>
              <a:t>Model Intercomparison</a:t>
            </a:r>
            <a:r>
              <a:rPr lang="en-US" dirty="0"/>
              <a:t>; </a:t>
            </a:r>
            <a:r>
              <a:rPr lang="en-US" dirty="0">
                <a:hlinkClick r:id="rId30"/>
              </a:rPr>
              <a:t>Extreme indices</a:t>
            </a:r>
            <a:r>
              <a:rPr lang="en-US" dirty="0"/>
              <a:t>; </a:t>
            </a:r>
            <a:r>
              <a:rPr lang="en-US" dirty="0">
                <a:hlinkClick r:id="rId31"/>
              </a:rPr>
              <a:t>IRI</a:t>
            </a:r>
            <a:r>
              <a:rPr lang="en-US" dirty="0"/>
              <a:t>; </a:t>
            </a:r>
            <a:r>
              <a:rPr lang="en-US" dirty="0">
                <a:hlinkClick r:id="rId32"/>
              </a:rPr>
              <a:t>world</a:t>
            </a:r>
            <a:endParaRPr lang="en-US" dirty="0"/>
          </a:p>
          <a:p>
            <a:r>
              <a:rPr lang="en-US" dirty="0"/>
              <a:t>Google </a:t>
            </a:r>
            <a:r>
              <a:rPr lang="en-US" dirty="0">
                <a:hlinkClick r:id="rId33"/>
              </a:rPr>
              <a:t>Earth engine</a:t>
            </a:r>
            <a:r>
              <a:rPr lang="en-US" dirty="0"/>
              <a:t>; Amazon </a:t>
            </a:r>
            <a:r>
              <a:rPr lang="en-US" dirty="0">
                <a:hlinkClick r:id="rId34"/>
              </a:rPr>
              <a:t>AWS</a:t>
            </a:r>
            <a:endParaRPr lang="en-US" dirty="0"/>
          </a:p>
          <a:p>
            <a:pPr algn="just"/>
            <a:r>
              <a:rPr lang="en-US" dirty="0"/>
              <a:t>NOAA </a:t>
            </a:r>
            <a:r>
              <a:rPr lang="en-US" dirty="0">
                <a:hlinkClick r:id="rId35"/>
              </a:rPr>
              <a:t>hurricanes</a:t>
            </a:r>
            <a:r>
              <a:rPr lang="en-US" dirty="0"/>
              <a:t>, </a:t>
            </a:r>
            <a:r>
              <a:rPr lang="en-US" dirty="0">
                <a:hlinkClick r:id="rId36"/>
              </a:rPr>
              <a:t>climate</a:t>
            </a:r>
            <a:r>
              <a:rPr lang="en-US" dirty="0"/>
              <a:t>, </a:t>
            </a:r>
            <a:r>
              <a:rPr lang="en-US" dirty="0">
                <a:hlinkClick r:id="rId37"/>
              </a:rPr>
              <a:t>forecast data</a:t>
            </a:r>
            <a:r>
              <a:rPr lang="en-US" dirty="0"/>
              <a:t>, </a:t>
            </a:r>
            <a:r>
              <a:rPr lang="en-US" dirty="0">
                <a:hlinkClick r:id="rId38"/>
              </a:rPr>
              <a:t>paleoclimate</a:t>
            </a:r>
            <a:r>
              <a:rPr lang="en-US" dirty="0"/>
              <a:t>, </a:t>
            </a:r>
            <a:r>
              <a:rPr lang="en-US" dirty="0">
                <a:hlinkClick r:id="rId39"/>
              </a:rPr>
              <a:t>radar</a:t>
            </a:r>
            <a:r>
              <a:rPr lang="en-US" dirty="0"/>
              <a:t>, </a:t>
            </a:r>
            <a:r>
              <a:rPr lang="en-US" dirty="0">
                <a:hlinkClick r:id="rId40"/>
              </a:rPr>
              <a:t>satellite</a:t>
            </a:r>
            <a:r>
              <a:rPr lang="en-US" dirty="0"/>
              <a:t>, </a:t>
            </a:r>
            <a:r>
              <a:rPr lang="en-US" dirty="0">
                <a:hlinkClick r:id="rId41"/>
              </a:rPr>
              <a:t>coasts</a:t>
            </a:r>
            <a:r>
              <a:rPr lang="en-US" dirty="0"/>
              <a:t>, </a:t>
            </a:r>
            <a:r>
              <a:rPr lang="en-US" dirty="0">
                <a:hlinkClick r:id="rId42"/>
              </a:rPr>
              <a:t>digital forecast data</a:t>
            </a:r>
            <a:r>
              <a:rPr lang="en-US" dirty="0"/>
              <a:t>, </a:t>
            </a:r>
            <a:r>
              <a:rPr lang="en-US" dirty="0">
                <a:hlinkClick r:id="rId43"/>
              </a:rPr>
              <a:t>severe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7DDAE0-C590-4C5C-80AC-50702BBA39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332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C59F1D-A927-4419-9C4F-B47EB5E7BCE8}" vid="{988AE39D-6ED3-44B0-BF17-7412BF32C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11216</TotalTime>
  <Words>240</Words>
  <Application>Microsoft Office PowerPoint</Application>
  <PresentationFormat>Widescreen</PresentationFormat>
  <Paragraphs>24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Open Sans</vt:lpstr>
      <vt:lpstr>Arial</vt:lpstr>
      <vt:lpstr>Trebuchet MS</vt:lpstr>
      <vt:lpstr>Open Sans Light</vt:lpstr>
      <vt:lpstr>Calibri</vt:lpstr>
      <vt:lpstr>Office Theme</vt:lpstr>
      <vt:lpstr>Accessing data: Overview</vt:lpstr>
      <vt:lpstr>Accessing data: Links</vt:lpstr>
    </vt:vector>
  </TitlesOfParts>
  <Manager/>
  <Company>UI Atmospheric Sciences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Jewett and Alicia Klees</dc:creator>
  <cp:keywords/>
  <dc:description/>
  <cp:lastModifiedBy>Klees, Alicia</cp:lastModifiedBy>
  <cp:revision>198</cp:revision>
  <dcterms:created xsi:type="dcterms:W3CDTF">2018-12-12T21:03:18Z</dcterms:created>
  <dcterms:modified xsi:type="dcterms:W3CDTF">2021-08-23T03:14:00Z</dcterms:modified>
  <cp:category/>
</cp:coreProperties>
</file>